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7" r:id="rId4"/>
    <p:sldId id="276" r:id="rId5"/>
    <p:sldId id="278" r:id="rId6"/>
    <p:sldId id="289" r:id="rId7"/>
    <p:sldId id="290" r:id="rId8"/>
    <p:sldId id="270" r:id="rId9"/>
    <p:sldId id="291" r:id="rId10"/>
    <p:sldId id="292" r:id="rId11"/>
    <p:sldId id="293" r:id="rId12"/>
    <p:sldId id="274" r:id="rId13"/>
    <p:sldId id="279" r:id="rId14"/>
    <p:sldId id="271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C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0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5500D77B-1D0F-49C5-9CCA-F576EABEB1CA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21E8F5A-1E76-4829-BE13-5247C7BEF1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37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353D5-AF54-4855-8387-3EB96CCC82F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25491-7168-4028-A3C0-88671FAC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this mean that you are not to mention your research? – No! If you can create connections between your research and your teaching,</a:t>
            </a:r>
            <a:r>
              <a:rPr lang="en-US" baseline="0" dirty="0" smtClean="0"/>
              <a:t> highlight them!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25491-7168-4028-A3C0-88671FACBE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2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E9F460-A176-4A00-8CCA-62C026862A7B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D40AD6-1495-48CF-AD8D-9D6DC641B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293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83B79-7CB9-4501-AC70-D3907C249769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6B155-6B37-4911-BB41-F94751F06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4627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40E47C-6920-4F64-9294-21CA02D5244C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F809B6-3840-43AB-89A5-2DC703464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84436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826E-2FA8-47CF-9EA0-34AA53D43F65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DFA4-D954-4215-A1C7-51992AA64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64235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75890E-A9F4-4CCA-BC81-D2CA7C3D3F1F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2E02C5-BB4B-45E6-A1F0-C9490583A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151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F5819-8387-4D84-A4E4-20F38199EE54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2902-A064-4DB1-B3A5-F30072EED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805228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C484-8DC1-47EB-93E8-D3FE08912214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6548-DEC4-4E0B-8901-00849115F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47848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51C4-4039-4637-8457-0F251453B047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0577C-7F57-4D36-8416-0ECF67A3E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812549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92C320-C1EF-4C65-AFF2-381A5AD60367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02835A-B82F-4E31-97E6-1D8EFC821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11041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BAB06E-7751-4FB0-B42C-724854995123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0D2CBB-4522-4631-A5D6-F825CC90B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48291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C625BB-F58B-49C1-BD82-D8F4254D9261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052058-B86F-4FE5-9130-DE9B6953A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603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09FFC538-F7ED-468A-B344-443DB629051C}" type="datetimeFigureOut">
              <a:rPr lang="en-US" altLang="en-US"/>
              <a:pPr>
                <a:defRPr/>
              </a:pPr>
              <a:t>12/9/2014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28638A25-3287-4D39-9FAD-EFFB73B6E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2" r:id="rId2"/>
    <p:sldLayoutId id="2147483968" r:id="rId3"/>
    <p:sldLayoutId id="2147483963" r:id="rId4"/>
    <p:sldLayoutId id="2147483964" r:id="rId5"/>
    <p:sldLayoutId id="2147483965" r:id="rId6"/>
    <p:sldLayoutId id="2147483969" r:id="rId7"/>
    <p:sldLayoutId id="2147483970" r:id="rId8"/>
    <p:sldLayoutId id="2147483971" r:id="rId9"/>
    <p:sldLayoutId id="2147483966" r:id="rId10"/>
    <p:sldLayoutId id="2147483972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riyampatel.weebly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robvox.com/scholar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lt.umich.edu/tstrategies/tstpts" TargetMode="External"/><Relationship Id="rId2" Type="http://schemas.openxmlformats.org/officeDocument/2006/relationships/hyperlink" Target="http://chronicle.com/article/5-Steps-to-a-Memorable/12419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ft.vanderbilt.edu/guides-sub-pages/teaching-portfolios/#wha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school.unh.edu/pdf/pff_portfolio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ft.vanderbilt.edu/guides-sub-pages/teaching-portfolios/#wha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ft.vanderbilt.edu/guides-sub-pages/teaching-portfolios/#wha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ft.vanderbilt.edu/guides-sub-pages/teaching-portfolios/#wha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46001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077200" cy="1981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TEACHING PORTFOLIO AND THE TEACHING PHILOSOPHY  </a:t>
            </a:r>
            <a:endParaRPr lang="en-US" sz="5000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839200" cy="167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itchFamily="34" charset="-128"/>
              </a:rPr>
              <a:t>Mara Barbosa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itchFamily="34" charset="-128"/>
              </a:rPr>
              <a:t>Alejandra Carrillo-Muñoz</a:t>
            </a:r>
          </a:p>
        </p:txBody>
      </p:sp>
      <p:pic>
        <p:nvPicPr>
          <p:cNvPr id="8196" name="Picture 4" descr="PU_signature_ibm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3048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B:\Logos\CIE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53000"/>
            <a:ext cx="3581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ynergy.ecn.purdue.edu\carrila\pchome\.pcprefs\Desktop\priya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5486401" cy="572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ynergy.ecn.purdue.edu\carrila\pchome\.pcprefs\Desktop\priyam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16160"/>
            <a:ext cx="2362200" cy="601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19800" y="762000"/>
            <a:ext cx="0" cy="5260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1517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ynergy.ecn.purdue.edu\carrila\pchome\.pcprefs\Desktop\ro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04" y="1523999"/>
            <a:ext cx="9160634" cy="532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371600" y="7620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1394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ea typeface="+mj-ea"/>
                <a:cs typeface="+mj-cs"/>
              </a:rPr>
              <a:t>Teaching Philosophy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altLang="en-US" b="1" dirty="0" smtClean="0">
                <a:ea typeface="ＭＳ Ｐゴシック" pitchFamily="34" charset="-128"/>
              </a:rPr>
              <a:t>What is it? </a:t>
            </a:r>
          </a:p>
          <a:p>
            <a:pPr marL="574675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ea typeface="ＭＳ Ｐゴシック" pitchFamily="34" charset="-128"/>
              </a:rPr>
              <a:t>Self-reflective</a:t>
            </a:r>
          </a:p>
          <a:p>
            <a:pPr marL="574675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ea typeface="ＭＳ Ｐゴシック" pitchFamily="34" charset="-128"/>
              </a:rPr>
              <a:t>Concise (1-4) </a:t>
            </a:r>
          </a:p>
          <a:p>
            <a:pPr marL="574675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ea typeface="ＭＳ Ｐゴシック" pitchFamily="34" charset="-128"/>
              </a:rPr>
              <a:t>Descriptive of your beliefs about teaching and learning (the most important ones) </a:t>
            </a:r>
          </a:p>
          <a:p>
            <a:pPr marL="574675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ea typeface="ＭＳ Ｐゴシック" pitchFamily="34" charset="-128"/>
              </a:rPr>
              <a:t>Descriptive of how you put your beliefs in practice</a:t>
            </a:r>
          </a:p>
          <a:p>
            <a:pPr marL="574675" indent="-457200">
              <a:buFont typeface="Wingdings" panose="05000000000000000000" pitchFamily="2" charset="2"/>
              <a:buChar char="§"/>
            </a:pPr>
            <a:r>
              <a:rPr lang="en-US" altLang="en-US" dirty="0" smtClean="0">
                <a:ea typeface="ＭＳ Ｐゴシック" pitchFamily="34" charset="-128"/>
              </a:rPr>
              <a:t>Ever-changing </a:t>
            </a:r>
          </a:p>
          <a:p>
            <a:pPr marL="574675" indent="-457200">
              <a:buFont typeface="Wingdings" panose="05000000000000000000" pitchFamily="2" charset="2"/>
              <a:buChar char="§"/>
            </a:pPr>
            <a:endParaRPr lang="en-US" altLang="en-US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</a:t>
            </a:r>
            <a:r>
              <a:rPr lang="en-US" dirty="0" smtClean="0"/>
              <a:t>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54575"/>
          </a:xfrm>
        </p:spPr>
        <p:txBody>
          <a:bodyPr/>
          <a:lstStyle/>
          <a:p>
            <a:pPr marL="119062" indent="0">
              <a:buNone/>
            </a:pPr>
            <a:r>
              <a:rPr lang="en-US" sz="2800" b="1" dirty="0" smtClean="0"/>
              <a:t>There are as many ways to write a Teaching Philosophy as there are writers. Some initial tips include</a:t>
            </a:r>
            <a:r>
              <a:rPr lang="en-US" b="1" dirty="0" smtClean="0"/>
              <a:t>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Brainstorming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Reading examples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Answering some crucial questions: 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What do you teach</a:t>
            </a:r>
            <a:r>
              <a:rPr lang="en-US" sz="2000" dirty="0" smtClean="0"/>
              <a:t>?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Why do you teach?</a:t>
            </a:r>
            <a:endParaRPr lang="en-US" sz="2000" dirty="0"/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How do you teach? 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How do you know you are achieving your  teaching objectives?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19062" indent="0">
              <a:buNone/>
            </a:pPr>
            <a:endParaRPr lang="en-US" dirty="0" smtClean="0"/>
          </a:p>
          <a:p>
            <a:pPr marL="1190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958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Teaching </a:t>
            </a:r>
            <a:r>
              <a:rPr lang="en-US" dirty="0" smtClean="0"/>
              <a:t>Philosophy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else?: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Be specific with content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Show self-reflection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Be descriptive and detailed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Avoid jargon for clarity purposes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Teaching </a:t>
            </a:r>
            <a:r>
              <a:rPr lang="en-US" dirty="0" smtClean="0"/>
              <a:t>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Activity: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From the list in your handout, select the </a:t>
            </a:r>
            <a:r>
              <a:rPr lang="en-US" sz="2400" b="1" dirty="0" smtClean="0"/>
              <a:t>10</a:t>
            </a:r>
            <a:r>
              <a:rPr lang="en-US" sz="2400" dirty="0" smtClean="0"/>
              <a:t> </a:t>
            </a:r>
            <a:r>
              <a:rPr lang="en-US" sz="2400" b="1" dirty="0" smtClean="0"/>
              <a:t>that are most important</a:t>
            </a:r>
            <a:r>
              <a:rPr lang="en-US" sz="2400" dirty="0" smtClean="0"/>
              <a:t> to you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Now narrow selection to the </a:t>
            </a:r>
            <a:r>
              <a:rPr lang="en-US" sz="2400" b="1" dirty="0" smtClean="0"/>
              <a:t>top 3 that are most important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Decide on the </a:t>
            </a:r>
            <a:r>
              <a:rPr lang="en-US" sz="2400" b="1" dirty="0" smtClean="0"/>
              <a:t>one, most important term 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b="1" dirty="0" smtClean="0"/>
              <a:t>Move </a:t>
            </a:r>
            <a:r>
              <a:rPr lang="en-US" sz="2400" b="1" dirty="0"/>
              <a:t>into a group </a:t>
            </a:r>
            <a:r>
              <a:rPr lang="en-US" sz="2400" dirty="0" smtClean="0"/>
              <a:t>that shares </a:t>
            </a:r>
            <a:r>
              <a:rPr lang="en-US" sz="2400" dirty="0"/>
              <a:t>your </a:t>
            </a:r>
            <a:r>
              <a:rPr lang="en-US" sz="2400" dirty="0" smtClean="0"/>
              <a:t>priorities</a:t>
            </a:r>
            <a:endParaRPr lang="en-US" sz="2400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b="1" dirty="0"/>
              <a:t>Work together to explain and report </a:t>
            </a:r>
            <a:r>
              <a:rPr lang="en-US" sz="2400" dirty="0"/>
              <a:t>ways in which </a:t>
            </a:r>
            <a:r>
              <a:rPr lang="en-US" sz="2400" dirty="0" smtClean="0"/>
              <a:t>you would </a:t>
            </a:r>
            <a:r>
              <a:rPr lang="en-US" sz="2400" dirty="0"/>
              <a:t>implement those beliefs in the </a:t>
            </a:r>
            <a:r>
              <a:rPr lang="en-US" sz="2400" dirty="0" smtClean="0"/>
              <a:t>classroom</a:t>
            </a:r>
            <a:endParaRPr lang="en-US" sz="2000" dirty="0"/>
          </a:p>
          <a:p>
            <a:pPr marL="119062" indent="0" algn="ctr">
              <a:buNone/>
            </a:pPr>
            <a:endParaRPr lang="en-US" sz="1600" dirty="0" smtClean="0"/>
          </a:p>
          <a:p>
            <a:pPr marL="119062" indent="0" algn="ctr">
              <a:buNone/>
            </a:pPr>
            <a:endParaRPr lang="en-US" sz="1600" dirty="0" smtClean="0"/>
          </a:p>
          <a:p>
            <a:pPr marL="119062" indent="0" algn="ctr">
              <a:buNone/>
            </a:pPr>
            <a:r>
              <a:rPr lang="en-US" sz="1600" dirty="0" smtClean="0"/>
              <a:t>(adapted from Ann Marie, Iowa State University)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242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Teaching Philosophy 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Give your teaching philosophy to the person on your right (don’t have one? </a:t>
            </a:r>
            <a:r>
              <a:rPr lang="en-US" dirty="0" smtClean="0"/>
              <a:t>–raise your hand and you will receive a teaching philosophy from the CIE) </a:t>
            </a:r>
          </a:p>
          <a:p>
            <a:r>
              <a:rPr lang="en-US" b="1" dirty="0" smtClean="0"/>
              <a:t>Read and evaluate the teaching philosophy you received according to the rubric </a:t>
            </a:r>
          </a:p>
          <a:p>
            <a:r>
              <a:rPr lang="en-US" b="1" dirty="0" smtClean="0"/>
              <a:t>Ask the author for permission to share good examples that demonstrate effectiveness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04115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 Teaching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Present it in a concise way </a:t>
            </a:r>
          </a:p>
          <a:p>
            <a:r>
              <a:rPr lang="en-US" sz="2800" dirty="0" smtClean="0"/>
              <a:t>Explain what you are showing </a:t>
            </a:r>
          </a:p>
          <a:p>
            <a:r>
              <a:rPr lang="en-US" sz="2800" dirty="0" smtClean="0"/>
              <a:t>Highlight how you score well on items that you have highlighted in you teaching philosophy </a:t>
            </a:r>
          </a:p>
          <a:p>
            <a:pPr marL="119062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1" y="4038600"/>
            <a:ext cx="84201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9190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Subjective Teaching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students: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Explain where the comments come from (all from one year, selected from different years…)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Organize them (maybe group them by theme) </a:t>
            </a:r>
          </a:p>
          <a:p>
            <a:pPr lvl="0">
              <a:buClr>
                <a:srgbClr val="F0AD00"/>
              </a:buClr>
            </a:pPr>
            <a:r>
              <a:rPr lang="en-US" b="1" dirty="0">
                <a:solidFill>
                  <a:prstClr val="black"/>
                </a:solidFill>
              </a:rPr>
              <a:t>From </a:t>
            </a:r>
            <a:r>
              <a:rPr lang="en-US" b="1" dirty="0" smtClean="0">
                <a:solidFill>
                  <a:prstClr val="black"/>
                </a:solidFill>
              </a:rPr>
              <a:t>coordinators: </a:t>
            </a: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Explain the objective of the courses in which you were observed. 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Explain the conditions that were evaluated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763697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(Prospective) course syllabi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Include a syllabus </a:t>
            </a:r>
            <a:r>
              <a:rPr lang="en-US" dirty="0" smtClean="0"/>
              <a:t>that you have created and implemented, accompanied by </a:t>
            </a:r>
            <a:r>
              <a:rPr lang="en-US" b="1" dirty="0" smtClean="0"/>
              <a:t>a short statement contextualizing it</a:t>
            </a:r>
            <a:r>
              <a:rPr lang="en-US" dirty="0" smtClean="0"/>
              <a:t>, and </a:t>
            </a:r>
            <a:r>
              <a:rPr lang="en-US" b="1" dirty="0" smtClean="0"/>
              <a:t>evaluating</a:t>
            </a:r>
            <a:r>
              <a:rPr lang="en-US" dirty="0" smtClean="0"/>
              <a:t> how well it worked when it was used</a:t>
            </a:r>
          </a:p>
          <a:p>
            <a:endParaRPr lang="en-US" dirty="0" smtClean="0"/>
          </a:p>
          <a:p>
            <a:r>
              <a:rPr lang="en-US" dirty="0" smtClean="0"/>
              <a:t>Never had to design a course? </a:t>
            </a:r>
            <a:r>
              <a:rPr lang="en-US" b="1" dirty="0" smtClean="0"/>
              <a:t>Write a syllabus for a course </a:t>
            </a:r>
            <a:r>
              <a:rPr lang="en-US" dirty="0" smtClean="0"/>
              <a:t>you have taught or are likely to teach as a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905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ea typeface="+mj-ea"/>
                <a:cs typeface="+mj-cs"/>
              </a:rPr>
              <a:t>Today’s Objectives:</a:t>
            </a:r>
            <a:endParaRPr lang="en-US" sz="3600" b="0" dirty="0">
              <a:ea typeface="+mj-ea"/>
              <a:cs typeface="+mj-cs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You will…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Identify </a:t>
            </a:r>
            <a:r>
              <a:rPr lang="en-US" dirty="0"/>
              <a:t>appropriate and effective strategies to present evidence of teaching effectiveness</a:t>
            </a:r>
            <a:r>
              <a:rPr lang="en-US" dirty="0" smtClean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/>
              <a:t>Plan, compose, develop and craft a teaching portfolio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/>
              <a:t>Write/revise </a:t>
            </a:r>
            <a:r>
              <a:rPr lang="en-US" dirty="0" smtClean="0"/>
              <a:t>a teaching </a:t>
            </a:r>
            <a:r>
              <a:rPr lang="en-US" dirty="0"/>
              <a:t>statement/philosophy based on search committees’ general demands.</a:t>
            </a:r>
            <a:endParaRPr lang="en-US" sz="5000" dirty="0" smtClean="0">
              <a:ea typeface="+mn-ea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Samples of Student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might be a photocopy of a student paper, with marginalia and an end comment evaluating the essay or report as a whole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Contextualize it </a:t>
            </a:r>
          </a:p>
          <a:p>
            <a:r>
              <a:rPr lang="en-US" dirty="0" smtClean="0"/>
              <a:t>Ask for permission to use it, </a:t>
            </a:r>
            <a:r>
              <a:rPr lang="en-US" b="1" dirty="0" smtClean="0"/>
              <a:t>ALWAYS!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4713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Courses Taught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 of courses you have taught: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Name and number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School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Your responsibilities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Number of students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Course description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Learning objectives </a:t>
            </a:r>
          </a:p>
          <a:p>
            <a:pPr marL="1190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11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Achievements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4825"/>
            <a:ext cx="8763000" cy="4625975"/>
          </a:xfrm>
        </p:spPr>
        <p:txBody>
          <a:bodyPr/>
          <a:lstStyle/>
          <a:p>
            <a:r>
              <a:rPr lang="en-US" b="1" dirty="0" smtClean="0"/>
              <a:t>List any of the following to you have received: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Certificates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Awards </a:t>
            </a:r>
          </a:p>
          <a:p>
            <a:pPr marL="1190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962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2000" dirty="0"/>
              <a:t>Lang, James M. "4 Steps to a Memorable Teaching Philosophy. The Chronicle of Higher Education. August 29, 2010.</a:t>
            </a:r>
            <a:r>
              <a:rPr lang="en-US" sz="2000" b="1" dirty="0">
                <a:hlinkClick r:id="rId2"/>
              </a:rPr>
              <a:t>http://chronicle.com/article/5-Steps-to-a-Memorable/124199</a:t>
            </a:r>
            <a:r>
              <a:rPr lang="en-US" sz="2000" b="1" dirty="0" smtClean="0">
                <a:hlinkClick r:id="rId2"/>
              </a:rPr>
              <a:t>/</a:t>
            </a:r>
            <a:endParaRPr lang="en-US" sz="2000" dirty="0"/>
          </a:p>
          <a:p>
            <a:pPr marL="119062" indent="0">
              <a:buNone/>
            </a:pPr>
            <a:endParaRPr lang="en-US" sz="2000" dirty="0" smtClean="0"/>
          </a:p>
          <a:p>
            <a:pPr marL="119062" indent="0">
              <a:buNone/>
            </a:pPr>
            <a:r>
              <a:rPr lang="en-US" sz="2000" dirty="0" smtClean="0"/>
              <a:t>Center for research on learning and teaching – University </a:t>
            </a:r>
            <a:r>
              <a:rPr lang="en-US" sz="2000" dirty="0"/>
              <a:t>of Michigan </a:t>
            </a:r>
            <a:r>
              <a:rPr lang="en-US" sz="2000" b="1" dirty="0">
                <a:hlinkClick r:id="rId3"/>
              </a:rPr>
              <a:t>http://</a:t>
            </a:r>
            <a:r>
              <a:rPr lang="en-US" sz="2000" b="1" dirty="0" smtClean="0">
                <a:hlinkClick r:id="rId3"/>
              </a:rPr>
              <a:t>www.crlt.umich.edu/tstrategies/tstpts</a:t>
            </a:r>
            <a:endParaRPr lang="en-US" sz="2000" b="1" dirty="0" smtClean="0"/>
          </a:p>
          <a:p>
            <a:pPr marL="119062" indent="0">
              <a:buNone/>
            </a:pPr>
            <a:endParaRPr lang="en-US" sz="2000" b="1" dirty="0"/>
          </a:p>
          <a:p>
            <a:pPr marL="119062" indent="0">
              <a:buNone/>
            </a:pPr>
            <a:r>
              <a:rPr lang="en-US" sz="2000" dirty="0"/>
              <a:t>Center for Teaching at Vanderbilt University </a:t>
            </a:r>
          </a:p>
          <a:p>
            <a:pPr marL="119062" indent="0">
              <a:buNone/>
            </a:pPr>
            <a:r>
              <a:rPr lang="en-US" sz="2000" b="1" dirty="0">
                <a:solidFill>
                  <a:srgbClr val="0099CC"/>
                </a:solidFill>
                <a:hlinkClick r:id="rId4"/>
              </a:rPr>
              <a:t>http://cft.vanderbilt.edu/guides-sub-pages/teaching-portfolios/#</a:t>
            </a:r>
            <a:r>
              <a:rPr lang="en-US" sz="2000" b="1" dirty="0" smtClean="0">
                <a:solidFill>
                  <a:srgbClr val="0099CC"/>
                </a:solidFill>
                <a:hlinkClick r:id="rId4"/>
              </a:rPr>
              <a:t>what</a:t>
            </a:r>
            <a:endParaRPr lang="en-US" sz="2000" b="1" dirty="0" smtClean="0">
              <a:solidFill>
                <a:srgbClr val="0099CC"/>
              </a:solidFill>
            </a:endParaRPr>
          </a:p>
          <a:p>
            <a:pPr marL="119062" indent="0">
              <a:buNone/>
            </a:pPr>
            <a:endParaRPr lang="en-US" sz="2000" b="1" dirty="0">
              <a:solidFill>
                <a:srgbClr val="0099CC"/>
              </a:solidFill>
            </a:endParaRPr>
          </a:p>
          <a:p>
            <a:pPr marL="119062" indent="0">
              <a:buNone/>
            </a:pPr>
            <a:endParaRPr lang="en-US" sz="2000" b="1" dirty="0" smtClean="0">
              <a:solidFill>
                <a:srgbClr val="0099CC"/>
              </a:solidFill>
            </a:endParaRPr>
          </a:p>
          <a:p>
            <a:pPr marL="119062" indent="0">
              <a:buNone/>
            </a:pPr>
            <a:endParaRPr lang="en-US" sz="2000" dirty="0"/>
          </a:p>
          <a:p>
            <a:pPr marL="119062" indent="0">
              <a:buNone/>
            </a:pPr>
            <a:endParaRPr lang="en-US" sz="2000" dirty="0" smtClean="0"/>
          </a:p>
          <a:p>
            <a:pPr marL="11906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748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ea typeface="+mj-ea"/>
                <a:cs typeface="+mj-cs"/>
              </a:rPr>
              <a:t>Today’s Agenda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1965325"/>
            <a:ext cx="8229600" cy="4664075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1</a:t>
            </a:r>
            <a:r>
              <a:rPr lang="en-US" altLang="en-US" sz="2400" dirty="0" smtClean="0">
                <a:ea typeface="ＭＳ Ｐゴシック" pitchFamily="34" charset="-128"/>
              </a:rPr>
              <a:t>. </a:t>
            </a:r>
            <a:r>
              <a:rPr lang="en-US" altLang="en-US" sz="2400" b="1" dirty="0" smtClean="0">
                <a:ea typeface="ＭＳ Ｐゴシック" pitchFamily="34" charset="-128"/>
              </a:rPr>
              <a:t>Pre-survey &amp; Introductions</a:t>
            </a:r>
          </a:p>
          <a:p>
            <a:pPr marL="117475" indent="0">
              <a:buFont typeface="Wingdings 2" pitchFamily="18" charset="2"/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2. Intro: “What is a teaching portfolio” </a:t>
            </a:r>
          </a:p>
          <a:p>
            <a:pPr marL="117475" indent="0"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marL="117475" indent="0"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3. </a:t>
            </a:r>
            <a:r>
              <a:rPr lang="en-US" altLang="en-US" sz="2400" b="1" dirty="0">
                <a:ea typeface="ＭＳ Ｐゴシック" pitchFamily="34" charset="-128"/>
              </a:rPr>
              <a:t>The components of a teaching portfolio </a:t>
            </a:r>
          </a:p>
          <a:p>
            <a:pPr marL="117475" indent="0">
              <a:buFont typeface="Wingdings 2" pitchFamily="18" charset="2"/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altLang="en-US" sz="2400" b="1" dirty="0">
                <a:ea typeface="ＭＳ Ｐゴシック" pitchFamily="34" charset="-128"/>
              </a:rPr>
              <a:t>4</a:t>
            </a:r>
            <a:r>
              <a:rPr lang="en-US" altLang="en-US" sz="2400" b="1" dirty="0" smtClean="0">
                <a:ea typeface="ＭＳ Ｐゴシック" pitchFamily="34" charset="-128"/>
              </a:rPr>
              <a:t>. Intro “The teaching philosophy” </a:t>
            </a:r>
          </a:p>
          <a:p>
            <a:pPr marL="117475" indent="0">
              <a:buFont typeface="Wingdings 2" pitchFamily="18" charset="2"/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5. The components of a teaching philosophy</a:t>
            </a:r>
          </a:p>
          <a:p>
            <a:pPr marL="117475" indent="0">
              <a:buFont typeface="Wingdings 2" pitchFamily="18" charset="2"/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altLang="en-US" sz="2400" b="1" dirty="0" smtClean="0">
                <a:ea typeface="ＭＳ Ｐゴシック" pitchFamily="34" charset="-128"/>
              </a:rPr>
              <a:t>6. Summary &amp; post-workshop survey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000" dirty="0" smtClean="0">
                <a:ea typeface="+mj-ea"/>
                <a:cs typeface="+mj-cs"/>
              </a:rPr>
              <a:t>Please take this time to fill in the pre-survey</a:t>
            </a:r>
            <a:endParaRPr lang="en-US" sz="3000" dirty="0"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39" y="1774825"/>
            <a:ext cx="3965121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Teaching Portfolio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 algn="ctr">
              <a:buNone/>
            </a:pPr>
            <a:r>
              <a:rPr lang="en-US" b="1" dirty="0" smtClean="0"/>
              <a:t>“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teaching portfolio is a relatively short collection of materials and </a:t>
            </a:r>
            <a:r>
              <a:rPr lang="en-US" dirty="0" smtClean="0"/>
              <a:t>artifacts selected </a:t>
            </a:r>
            <a:r>
              <a:rPr lang="en-US" dirty="0"/>
              <a:t>to </a:t>
            </a:r>
            <a:r>
              <a:rPr lang="en-US" b="1" dirty="0"/>
              <a:t>document, summarize, and highlight </a:t>
            </a:r>
            <a:endParaRPr lang="en-US" b="1" dirty="0" smtClean="0"/>
          </a:p>
          <a:p>
            <a:pPr marL="119062" indent="0" algn="ctr">
              <a:buNone/>
            </a:pPr>
            <a:r>
              <a:rPr lang="en-US" dirty="0" smtClean="0"/>
              <a:t>one’s growth</a:t>
            </a:r>
            <a:r>
              <a:rPr lang="en-US" dirty="0"/>
              <a:t>, experiences, and strengths </a:t>
            </a:r>
            <a:endParaRPr lang="en-US" dirty="0" smtClean="0"/>
          </a:p>
          <a:p>
            <a:pPr marL="119062" indent="0" algn="ctr">
              <a:buNone/>
            </a:pPr>
            <a:r>
              <a:rPr lang="en-US" sz="5600" b="1" dirty="0" smtClean="0">
                <a:solidFill>
                  <a:srgbClr val="FFC943"/>
                </a:solidFill>
              </a:rPr>
              <a:t>as a teacher</a:t>
            </a:r>
            <a:r>
              <a:rPr lang="en-US" b="1" dirty="0" smtClean="0"/>
              <a:t>”</a:t>
            </a:r>
            <a:r>
              <a:rPr lang="en-US" dirty="0" smtClean="0"/>
              <a:t> </a:t>
            </a:r>
            <a:endParaRPr lang="en-US" dirty="0"/>
          </a:p>
          <a:p>
            <a:pPr marL="119062" indent="0" algn="ctr">
              <a:buNone/>
            </a:pPr>
            <a:endParaRPr lang="en-US" dirty="0" smtClean="0"/>
          </a:p>
          <a:p>
            <a:pPr marL="119062" indent="0" algn="ctr">
              <a:buNone/>
            </a:pPr>
            <a:endParaRPr lang="en-US" sz="1600" dirty="0"/>
          </a:p>
          <a:p>
            <a:pPr marL="119062" indent="0" algn="ctr">
              <a:buNone/>
            </a:pPr>
            <a:endParaRPr lang="en-US" sz="1600" dirty="0" smtClean="0"/>
          </a:p>
          <a:p>
            <a:pPr marL="119062" indent="0" algn="ctr">
              <a:buNone/>
            </a:pPr>
            <a:endParaRPr lang="en-US" sz="1600" dirty="0" smtClean="0"/>
          </a:p>
          <a:p>
            <a:pPr marL="119062" indent="0" algn="ctr">
              <a:buNone/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www.gradschool.unh.edu/pdf/pff_portfolio.pdf</a:t>
            </a:r>
            <a:r>
              <a:rPr lang="en-US" sz="1600" dirty="0"/>
              <a:t>  </a:t>
            </a:r>
            <a:endParaRPr lang="en-US" sz="1600" dirty="0" smtClean="0"/>
          </a:p>
          <a:p>
            <a:pPr marL="119062" indent="0" algn="ctr">
              <a:buNone/>
            </a:pPr>
            <a:r>
              <a:rPr lang="en-US" sz="1600" dirty="0" smtClean="0"/>
              <a:t>A </a:t>
            </a:r>
            <a:r>
              <a:rPr lang="en-US" sz="1600" dirty="0"/>
              <a:t>Guide to the Electronic Teaching </a:t>
            </a:r>
            <a:r>
              <a:rPr lang="en-US" sz="1600" dirty="0" smtClean="0"/>
              <a:t>Portfolio Academic </a:t>
            </a:r>
            <a:r>
              <a:rPr lang="en-US" sz="1600" dirty="0"/>
              <a:t>Programs in College Teaching</a:t>
            </a:r>
          </a:p>
          <a:p>
            <a:pPr marL="119062" indent="0" algn="ctr">
              <a:buNone/>
            </a:pPr>
            <a:r>
              <a:rPr lang="en-US" sz="1600" dirty="0"/>
              <a:t>University of New </a:t>
            </a:r>
            <a:r>
              <a:rPr lang="en-US" sz="1600" dirty="0" smtClean="0"/>
              <a:t>Hampshire Durham</a:t>
            </a:r>
            <a:r>
              <a:rPr lang="en-US" sz="1600" dirty="0"/>
              <a:t>, NH 03824</a:t>
            </a:r>
            <a:endParaRPr lang="en-US" sz="1600" dirty="0" smtClean="0"/>
          </a:p>
          <a:p>
            <a:pPr marL="119062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983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Teaching Portfolio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778375"/>
          </a:xfrm>
        </p:spPr>
        <p:txBody>
          <a:bodyPr/>
          <a:lstStyle/>
          <a:p>
            <a:r>
              <a:rPr lang="en-US" sz="2800" dirty="0"/>
              <a:t>The process of selecting and organizing material for a portfolio </a:t>
            </a:r>
            <a:r>
              <a:rPr lang="en-US" sz="2800" b="1" dirty="0"/>
              <a:t>can help one reflect </a:t>
            </a:r>
            <a:r>
              <a:rPr lang="en-US" sz="2800" dirty="0"/>
              <a:t>on and improve one’s teaching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Portfolios can </a:t>
            </a:r>
            <a:r>
              <a:rPr lang="en-US" sz="2800" b="1" dirty="0"/>
              <a:t>offer a look at development over time</a:t>
            </a:r>
            <a:r>
              <a:rPr lang="en-US" sz="2800" dirty="0"/>
              <a:t>, helping one see teaching as on ongoing process of inquiry, experimentation, and </a:t>
            </a:r>
            <a:r>
              <a:rPr lang="en-US" sz="2800" dirty="0" smtClean="0"/>
              <a:t>reflection.</a:t>
            </a:r>
          </a:p>
          <a:p>
            <a:r>
              <a:rPr lang="en-US" sz="2800" dirty="0"/>
              <a:t>Portfolios are a step toward a more </a:t>
            </a:r>
            <a:r>
              <a:rPr lang="en-US" sz="2800" b="1" dirty="0"/>
              <a:t>public, professional view of teaching as a scholarly activity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119062" indent="0" algn="ctr">
              <a:buNone/>
            </a:pPr>
            <a:r>
              <a:rPr lang="en-US" sz="1400" dirty="0" smtClean="0"/>
              <a:t>Center for Teaching at Vanderbilt University </a:t>
            </a:r>
          </a:p>
          <a:p>
            <a:pPr marL="119062" indent="0" algn="ctr">
              <a:buNone/>
            </a:pPr>
            <a:r>
              <a:rPr lang="en-US" sz="1400" dirty="0">
                <a:hlinkClick r:id="rId2"/>
              </a:rPr>
              <a:t>http://cft.vanderbilt.edu/guides-sub-pages/teaching-portfolios/#</a:t>
            </a:r>
            <a:r>
              <a:rPr lang="en-US" sz="1400" dirty="0" smtClean="0">
                <a:hlinkClick r:id="rId2"/>
              </a:rPr>
              <a:t>what</a:t>
            </a:r>
            <a:endParaRPr lang="en-US" sz="1400" dirty="0" smtClean="0"/>
          </a:p>
          <a:p>
            <a:pPr marL="119062" indent="0" algn="ctr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3543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a Teaching Portfolio?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Job applicants </a:t>
            </a:r>
            <a:r>
              <a:rPr lang="en-US" sz="2600" dirty="0" smtClean="0"/>
              <a:t>use </a:t>
            </a:r>
            <a:r>
              <a:rPr lang="en-US" sz="2600" dirty="0"/>
              <a:t>teaching portfolios to document their teaching effectiveness</a:t>
            </a:r>
            <a:r>
              <a:rPr lang="en-US" sz="2600" dirty="0" smtClean="0"/>
              <a:t>.</a:t>
            </a:r>
          </a:p>
          <a:p>
            <a:r>
              <a:rPr lang="en-US" sz="2600" b="1" dirty="0"/>
              <a:t>Faculty members</a:t>
            </a:r>
            <a:r>
              <a:rPr lang="en-US" sz="2600" dirty="0"/>
              <a:t> up for promotion or tenure can </a:t>
            </a:r>
            <a:r>
              <a:rPr lang="en-US" sz="2600" dirty="0" smtClean="0"/>
              <a:t>document </a:t>
            </a:r>
            <a:r>
              <a:rPr lang="en-US" sz="2600" dirty="0"/>
              <a:t>their teaching effectiveness</a:t>
            </a:r>
            <a:r>
              <a:rPr lang="en-US" sz="2600" dirty="0" smtClean="0"/>
              <a:t>.</a:t>
            </a:r>
          </a:p>
          <a:p>
            <a:r>
              <a:rPr lang="en-US" sz="2600" b="1" dirty="0"/>
              <a:t>Faculty members and teaching assistants </a:t>
            </a:r>
            <a:r>
              <a:rPr lang="en-US" sz="2600" dirty="0" smtClean="0"/>
              <a:t>can</a:t>
            </a:r>
            <a:r>
              <a:rPr lang="en-US" sz="2600" b="1" dirty="0" smtClean="0"/>
              <a:t> </a:t>
            </a:r>
            <a:r>
              <a:rPr lang="en-US" sz="2600" dirty="0" smtClean="0"/>
              <a:t>“go </a:t>
            </a:r>
            <a:r>
              <a:rPr lang="en-US" sz="2600" dirty="0"/>
              <a:t>public</a:t>
            </a:r>
            <a:r>
              <a:rPr lang="en-US" sz="2600" dirty="0" smtClean="0"/>
              <a:t>”, especially those online </a:t>
            </a:r>
            <a:endParaRPr lang="en-US" sz="2600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200" dirty="0" smtClean="0"/>
              <a:t>invite </a:t>
            </a:r>
            <a:r>
              <a:rPr lang="en-US" sz="2200" dirty="0"/>
              <a:t>comments from their peers </a:t>
            </a:r>
            <a:endParaRPr lang="en-US" sz="2200" dirty="0" smtClean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200" dirty="0" smtClean="0"/>
              <a:t>share </a:t>
            </a:r>
            <a:r>
              <a:rPr lang="en-US" sz="2200" dirty="0"/>
              <a:t>teaching successes so that their peers can build on </a:t>
            </a:r>
            <a:r>
              <a:rPr lang="en-US" sz="2200" dirty="0" smtClean="0"/>
              <a:t>them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endParaRPr lang="en-US" sz="2200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endParaRPr lang="en-US" sz="2200" dirty="0" smtClean="0"/>
          </a:p>
          <a:p>
            <a:pPr marL="119062" indent="0" algn="ctr">
              <a:buNone/>
            </a:pPr>
            <a:r>
              <a:rPr lang="en-US" sz="1400" dirty="0"/>
              <a:t>Center for Teaching at Vanderbilt University </a:t>
            </a:r>
          </a:p>
          <a:p>
            <a:pPr marL="119062" indent="0" algn="ctr">
              <a:buNone/>
            </a:pPr>
            <a:r>
              <a:rPr lang="en-US" sz="1400" dirty="0">
                <a:hlinkClick r:id="rId2"/>
              </a:rPr>
              <a:t>http://cft.vanderbilt.edu/guides-sub-pages/teaching-portfolios/#what</a:t>
            </a:r>
            <a:endParaRPr lang="en-US" sz="1400" dirty="0"/>
          </a:p>
          <a:p>
            <a:pPr marL="119062" indent="0" algn="ctr">
              <a:buNone/>
            </a:pPr>
            <a:endParaRPr lang="en-US" sz="1400" dirty="0"/>
          </a:p>
          <a:p>
            <a:pPr lvl="1" algn="ctr">
              <a:buClr>
                <a:schemeClr val="accent1">
                  <a:lumMod val="60000"/>
                  <a:lumOff val="40000"/>
                </a:schemeClr>
              </a:buClr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17273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ea typeface="+mj-ea"/>
                <a:cs typeface="+mj-cs"/>
              </a:rPr>
              <a:t>The Teaching Portfolio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MUST contain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Teaching Philosophy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Objective evaluations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Subjective evaluations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Course syllabi </a:t>
            </a:r>
            <a:r>
              <a:rPr lang="en-US" dirty="0"/>
              <a:t>(prospective) </a:t>
            </a:r>
            <a:endParaRPr lang="en-US" dirty="0" smtClean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Samples of student work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Courses taught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Achievements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MAY</a:t>
            </a:r>
            <a:r>
              <a:rPr lang="en-US" dirty="0" smtClean="0"/>
              <a:t> </a:t>
            </a:r>
            <a:r>
              <a:rPr lang="en-US" b="1" dirty="0" smtClean="0"/>
              <a:t>contain</a:t>
            </a:r>
            <a:r>
              <a:rPr lang="en-US" dirty="0" smtClean="0"/>
              <a:t>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Examples of lessons </a:t>
            </a:r>
            <a:endParaRPr lang="en-US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Video clip documenting teaching 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Teaching goals</a:t>
            </a:r>
          </a:p>
          <a:p>
            <a:pPr marL="119062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800" dirty="0" smtClean="0">
                <a:ea typeface="+mj-ea"/>
                <a:cs typeface="+mj-cs"/>
              </a:rPr>
              <a:t>Get Started on Your Teaching Portfolio </a:t>
            </a:r>
            <a:endParaRPr lang="en-US" sz="3800" dirty="0"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153400" cy="46238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/>
              <a:t>Never too Early! </a:t>
            </a:r>
            <a:r>
              <a:rPr lang="en-US" sz="2600" dirty="0" smtClean="0"/>
              <a:t>Many components are difficult (if </a:t>
            </a:r>
            <a:r>
              <a:rPr lang="en-US" sz="2600" dirty="0"/>
              <a:t>not </a:t>
            </a:r>
            <a:r>
              <a:rPr lang="en-US" sz="2600" dirty="0" smtClean="0"/>
              <a:t>impossible) </a:t>
            </a:r>
            <a:r>
              <a:rPr lang="en-US" sz="2600" dirty="0"/>
              <a:t>to obtain after </a:t>
            </a:r>
            <a:r>
              <a:rPr lang="en-US" sz="2600" dirty="0" smtClean="0"/>
              <a:t>a course has been taught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/>
              <a:t>Be true to yourself.</a:t>
            </a:r>
            <a:r>
              <a:rPr lang="en-US" sz="2600" dirty="0" smtClean="0"/>
              <a:t> Highlight </a:t>
            </a:r>
            <a:r>
              <a:rPr lang="en-US" sz="2600" dirty="0"/>
              <a:t>the positive, </a:t>
            </a:r>
            <a:r>
              <a:rPr lang="en-US" sz="2600" dirty="0" smtClean="0"/>
              <a:t>but </a:t>
            </a:r>
            <a:r>
              <a:rPr lang="en-US" sz="2600" dirty="0"/>
              <a:t>don’t completely omit the </a:t>
            </a:r>
            <a:r>
              <a:rPr lang="en-US" sz="2600" dirty="0" smtClean="0"/>
              <a:t>negative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Be </a:t>
            </a:r>
            <a:r>
              <a:rPr lang="en-US" sz="2600" b="1" dirty="0" smtClean="0"/>
              <a:t>selective</a:t>
            </a:r>
            <a:r>
              <a:rPr lang="en-US" sz="2600" dirty="0" smtClean="0"/>
              <a:t>. Represent </a:t>
            </a:r>
            <a:r>
              <a:rPr lang="en-US" sz="2600" dirty="0"/>
              <a:t>a cross-section of </a:t>
            </a:r>
            <a:r>
              <a:rPr lang="en-US" sz="2600" dirty="0" smtClean="0"/>
              <a:t>your teaching. Not </a:t>
            </a:r>
            <a:r>
              <a:rPr lang="en-US" sz="2600" dirty="0"/>
              <a:t>just one </a:t>
            </a:r>
            <a:r>
              <a:rPr lang="en-US" sz="2600" dirty="0" smtClean="0"/>
              <a:t>aspect.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O</a:t>
            </a:r>
            <a:r>
              <a:rPr lang="en-US" sz="2600" b="1" dirty="0" smtClean="0"/>
              <a:t>rganize for your reader</a:t>
            </a:r>
            <a:r>
              <a:rPr lang="en-US" sz="2600" b="1" dirty="0"/>
              <a:t>.</a:t>
            </a:r>
            <a:r>
              <a:rPr lang="en-US" sz="2600" dirty="0"/>
              <a:t> Use a table of </a:t>
            </a:r>
            <a:r>
              <a:rPr lang="en-US" sz="2600" dirty="0" smtClean="0"/>
              <a:t>contents.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/>
              <a:t>Context &amp; explanation.</a:t>
            </a:r>
            <a:r>
              <a:rPr lang="en-US" sz="2600" dirty="0" smtClean="0"/>
              <a:t> Describe </a:t>
            </a:r>
            <a:r>
              <a:rPr lang="en-US" sz="2600" dirty="0"/>
              <a:t>the course, the students, and, if </a:t>
            </a:r>
            <a:r>
              <a:rPr lang="en-US" sz="2600" dirty="0" smtClean="0"/>
              <a:t>used </a:t>
            </a:r>
            <a:r>
              <a:rPr lang="en-US" sz="2600" dirty="0"/>
              <a:t>the lesson </a:t>
            </a:r>
            <a:r>
              <a:rPr lang="en-US" sz="2600" dirty="0" smtClean="0"/>
              <a:t>plan. Also include a </a:t>
            </a:r>
            <a:r>
              <a:rPr lang="en-US" sz="2600" dirty="0"/>
              <a:t>reflection on how well it worked</a:t>
            </a:r>
            <a:r>
              <a:rPr lang="en-US" sz="26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119062" indent="0" algn="ctr">
              <a:buNone/>
            </a:pPr>
            <a:r>
              <a:rPr lang="en-US" sz="1400" dirty="0"/>
              <a:t>Center for Teaching at Vanderbilt University </a:t>
            </a:r>
          </a:p>
          <a:p>
            <a:pPr marL="119062" indent="0" algn="ctr">
              <a:buNone/>
            </a:pPr>
            <a:r>
              <a:rPr lang="en-US" sz="1400" dirty="0">
                <a:hlinkClick r:id="rId2"/>
              </a:rPr>
              <a:t>http://cft.vanderbilt.edu/guides-sub-pages/teaching-portfolios/#what</a:t>
            </a:r>
            <a:endParaRPr lang="en-US" sz="1400" dirty="0"/>
          </a:p>
          <a:p>
            <a:pPr marL="119062" indent="0" algn="ctr">
              <a:buNone/>
            </a:pPr>
            <a:endParaRPr lang="en-US" sz="1400" dirty="0"/>
          </a:p>
          <a:p>
            <a:pPr lvl="1" algn="ctr">
              <a:buClr>
                <a:schemeClr val="accent1">
                  <a:lumMod val="60000"/>
                  <a:lumOff val="40000"/>
                </a:schemeClr>
              </a:buClr>
            </a:pPr>
            <a:endParaRPr lang="en-US" sz="2200" dirty="0"/>
          </a:p>
          <a:p>
            <a:pPr marL="11906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37973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3264</TotalTime>
  <Words>999</Words>
  <Application>Microsoft Office PowerPoint</Application>
  <PresentationFormat>On-screen Show (4:3)</PresentationFormat>
  <Paragraphs>153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THE TEACHING PORTFOLIO AND THE TEACHING PHILOSOPHY  </vt:lpstr>
      <vt:lpstr>Today’s Objectives:</vt:lpstr>
      <vt:lpstr>Today’s Agenda</vt:lpstr>
      <vt:lpstr>Please take this time to fill in the pre-survey</vt:lpstr>
      <vt:lpstr>The Teaching Portfolio </vt:lpstr>
      <vt:lpstr>Teaching Portfolio Continued</vt:lpstr>
      <vt:lpstr>Why a Teaching Portfolio?</vt:lpstr>
      <vt:lpstr>The Teaching Portfolio </vt:lpstr>
      <vt:lpstr>Get Started on Your Teaching Portfolio </vt:lpstr>
      <vt:lpstr>PowerPoint Presentation</vt:lpstr>
      <vt:lpstr>PowerPoint Presentation</vt:lpstr>
      <vt:lpstr>Teaching Philosophy </vt:lpstr>
      <vt:lpstr>How to Get Started</vt:lpstr>
      <vt:lpstr>Teaching Philosophy </vt:lpstr>
      <vt:lpstr>Teaching Philosophy </vt:lpstr>
      <vt:lpstr>Teaching Philosophy Peer Review</vt:lpstr>
      <vt:lpstr>Objective Teaching Evaluations</vt:lpstr>
      <vt:lpstr>Subjective Teaching Evaluations</vt:lpstr>
      <vt:lpstr>(Prospective) course syllabi  </vt:lpstr>
      <vt:lpstr>Samples of Student Work </vt:lpstr>
      <vt:lpstr>Courses Taught </vt:lpstr>
      <vt:lpstr>Achievements </vt:lpstr>
      <vt:lpstr>Sources 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Nuts and Bolts of Setting Rules  for Your Course</dc:title>
  <dc:creator>Plikuhn</dc:creator>
  <cp:lastModifiedBy>Mara</cp:lastModifiedBy>
  <cp:revision>141</cp:revision>
  <cp:lastPrinted>2014-04-08T18:21:33Z</cp:lastPrinted>
  <dcterms:created xsi:type="dcterms:W3CDTF">2009-09-07T02:08:18Z</dcterms:created>
  <dcterms:modified xsi:type="dcterms:W3CDTF">2014-12-09T20:37:02Z</dcterms:modified>
</cp:coreProperties>
</file>